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00" r:id="rId2"/>
    <p:sldId id="292" r:id="rId3"/>
    <p:sldId id="318" r:id="rId4"/>
    <p:sldId id="319" r:id="rId5"/>
    <p:sldId id="306" r:id="rId6"/>
    <p:sldId id="307" r:id="rId7"/>
    <p:sldId id="308" r:id="rId8"/>
    <p:sldId id="309" r:id="rId9"/>
    <p:sldId id="329" r:id="rId10"/>
    <p:sldId id="330" r:id="rId11"/>
    <p:sldId id="320" r:id="rId12"/>
    <p:sldId id="322" r:id="rId13"/>
    <p:sldId id="323" r:id="rId14"/>
    <p:sldId id="321" r:id="rId15"/>
    <p:sldId id="331" r:id="rId16"/>
    <p:sldId id="332" r:id="rId17"/>
    <p:sldId id="303" r:id="rId18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188">
          <p15:clr>
            <a:srgbClr val="A4A3A4"/>
          </p15:clr>
        </p15:guide>
        <p15:guide id="3" orient="horz" pos="972">
          <p15:clr>
            <a:srgbClr val="A4A3A4"/>
          </p15:clr>
        </p15:guide>
        <p15:guide id="4" orient="horz" pos="756">
          <p15:clr>
            <a:srgbClr val="A4A3A4"/>
          </p15:clr>
        </p15:guide>
        <p15:guide id="5" orient="horz" pos="1080">
          <p15:clr>
            <a:srgbClr val="A4A3A4"/>
          </p15:clr>
        </p15:guide>
        <p15:guide id="6" orient="horz" pos="1404">
          <p15:clr>
            <a:srgbClr val="A4A3A4"/>
          </p15:clr>
        </p15:guide>
        <p15:guide id="7" orient="horz" pos="1296">
          <p15:clr>
            <a:srgbClr val="A4A3A4"/>
          </p15:clr>
        </p15:guide>
        <p15:guide id="8" orient="horz" pos="864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36"/>
    <p:restoredTop sz="94595"/>
  </p:normalViewPr>
  <p:slideViewPr>
    <p:cSldViewPr snapToObjects="1">
      <p:cViewPr varScale="1">
        <p:scale>
          <a:sx n="156" d="100"/>
          <a:sy n="156" d="100"/>
        </p:scale>
        <p:origin x="1061" y="101"/>
      </p:cViewPr>
      <p:guideLst>
        <p:guide orient="horz" pos="1620"/>
        <p:guide orient="horz" pos="1188"/>
        <p:guide orient="horz" pos="972"/>
        <p:guide orient="horz" pos="756"/>
        <p:guide orient="horz" pos="1080"/>
        <p:guide orient="horz" pos="1404"/>
        <p:guide orient="horz" pos="1296"/>
        <p:guide orient="horz" pos="864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D1E1A-9E47-8642-97EF-A5D03C6405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2E8D6-892D-0649-82F5-7755A6E244E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534663B-4560-7140-899E-F04AFBF88359}" type="datetime1">
              <a:rPr lang="en-US" altLang="en-US"/>
              <a:pPr>
                <a:defRPr/>
              </a:pPr>
              <a:t>4/7/2024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CBCFE4-8BCF-E24E-AE08-D84158082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F2C32E-D161-2D4D-83CC-116380BF6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1E0FD-5AEE-C645-AA9B-8DE081CD16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C9AF-D52B-0B4A-AA1D-61389843C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0A06DF2-6162-2348-8FB7-694DF2230B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649B36D4-D140-944B-AE81-4C06CDCE189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6031A5F2-1C1B-6A42-BB4C-A95CF5E3471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FD0CA2F8-F0DF-7B4F-A9CC-2C441D40C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F87814D-00A5-B94C-AD84-E98174A3FC72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main-mall.fixed.jpg">
            <a:extLst>
              <a:ext uri="{FF2B5EF4-FFF2-40B4-BE49-F238E27FC236}">
                <a16:creationId xmlns:a16="http://schemas.microsoft.com/office/drawing/2014/main" id="{99F2CE1B-9D06-8F47-8CBE-3E8745E75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19B695-6760-9F43-AF0B-2129B24CF0D3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70CBF0-22B3-9F43-BD91-BEF82C0EFE50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1" name="Picture 3" descr="s4b282c2015.png">
            <a:extLst>
              <a:ext uri="{FF2B5EF4-FFF2-40B4-BE49-F238E27FC236}">
                <a16:creationId xmlns:a16="http://schemas.microsoft.com/office/drawing/2014/main" id="{A8B269EE-6CEB-E941-8E38-1DA4C5CA2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79DC0-4A73-E84F-842B-91FFF0BB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5" y="1332646"/>
            <a:ext cx="542571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106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MOA Evening-047.jpg">
            <a:extLst>
              <a:ext uri="{FF2B5EF4-FFF2-40B4-BE49-F238E27FC236}">
                <a16:creationId xmlns:a16="http://schemas.microsoft.com/office/drawing/2014/main" id="{E44448D1-3788-A84C-83CD-DC7A63A75A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B0DE7-D9E6-E347-836C-8FBBCB7ACC3D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89FB912B-DAE2-7048-8AF4-2A5AA5EFE9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5D4B07C3-7803-D74A-BB74-7BE65829929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45EAA90-8CCB-FB4B-9425-9B3CA5CD6F9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FD623-EA44-DC4E-B35D-3DE3005C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75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9468908073_a6d2e240c9_k.jpg">
            <a:extLst>
              <a:ext uri="{FF2B5EF4-FFF2-40B4-BE49-F238E27FC236}">
                <a16:creationId xmlns:a16="http://schemas.microsoft.com/office/drawing/2014/main" id="{40F58D7D-3907-2F47-ACF0-7ED1DC540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13282F-867C-D64F-9A3A-D9AC5274938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AB0625D-D345-314E-9136-D293A5C79B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AC5F0BA-0E8E-274C-BAF2-BBE7A5F5283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DA1BA97-690D-F34F-B96D-1B7B8E11C1E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DF5D7A-D8F8-624A-B052-B12821EC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97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20081969092_d77b6aa5ab_o.jpg">
            <a:extLst>
              <a:ext uri="{FF2B5EF4-FFF2-40B4-BE49-F238E27FC236}">
                <a16:creationId xmlns:a16="http://schemas.microsoft.com/office/drawing/2014/main" id="{A60D28C5-1571-DD44-93AB-619B200931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7B1C8C-554F-9742-AABA-07BD20161E1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09E40F3-0D3B-2D44-BF04-2799825487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D8BB7F-3886-3D45-82AB-CD57FC6E8D8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EF5FC11-7B8C-5C45-844A-7CDF5F2A9DE6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BF1043-A9FE-DA4E-A1C3-BB2D471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776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5E18FE2-985D-9942-96A5-DF879CD2FDD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B5D46B4-0C3A-F64F-8B57-E1F794307A4F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3" descr="s4b282c2015.png">
            <a:extLst>
              <a:ext uri="{FF2B5EF4-FFF2-40B4-BE49-F238E27FC236}">
                <a16:creationId xmlns:a16="http://schemas.microsoft.com/office/drawing/2014/main" id="{1F2A0106-CBA6-FE4A-A6B4-321CB9D7B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484188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A76501-5029-CD4B-804B-8D28AEDD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81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61FC15-2C06-E746-97F8-170950874CC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F0D7D30-DA8B-4849-A627-96CF15F8EFEF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2F3256DC-B243-C745-B375-416048A44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437A2-91F3-A946-A9B6-8214394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213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468908073_a6d2e240c9_k.jpg">
            <a:extLst>
              <a:ext uri="{FF2B5EF4-FFF2-40B4-BE49-F238E27FC236}">
                <a16:creationId xmlns:a16="http://schemas.microsoft.com/office/drawing/2014/main" id="{5DD14DC1-5CE5-D34D-B7CE-A3F58A33C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5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E5710D-5927-EE4E-8AA2-D225D08234A2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66D09CC6-BA2D-A04C-AD1D-B91612C2C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A6960B72-140A-014C-AA4F-F35D5589F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809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9915475_1cd74fac37_o.jpg">
            <a:extLst>
              <a:ext uri="{FF2B5EF4-FFF2-40B4-BE49-F238E27FC236}">
                <a16:creationId xmlns:a16="http://schemas.microsoft.com/office/drawing/2014/main" id="{0A81FF03-FDC6-CC4D-B231-F65CBFDA59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79FA8B-11E4-0B42-A321-6B205810CC43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EFCB981-7C2F-C943-95A2-07B694950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 hidden="1">
            <a:extLst>
              <a:ext uri="{FF2B5EF4-FFF2-40B4-BE49-F238E27FC236}">
                <a16:creationId xmlns:a16="http://schemas.microsoft.com/office/drawing/2014/main" id="{0EDE2023-447C-8E47-B602-8AE251F0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504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900255798_3e8cac60e0_o.jpg">
            <a:extLst>
              <a:ext uri="{FF2B5EF4-FFF2-40B4-BE49-F238E27FC236}">
                <a16:creationId xmlns:a16="http://schemas.microsoft.com/office/drawing/2014/main" id="{5658A997-F644-6E49-AB79-95B695BF41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B45B9B-AFB5-0F46-8F2B-AAD4AD18B81A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9E8924C4-7F30-A54A-9DCE-34CF1E9B8B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952E6527-054D-6345-9789-239FBD59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9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1900253528_e638090e1d_o.jpg">
            <a:extLst>
              <a:ext uri="{FF2B5EF4-FFF2-40B4-BE49-F238E27FC236}">
                <a16:creationId xmlns:a16="http://schemas.microsoft.com/office/drawing/2014/main" id="{1323C42E-04AA-954B-B4C6-01D705DF29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E74F83-DB39-7549-8317-582894260E2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C83825-2511-6D44-A843-1695AE0A13E7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21C86978-3C5B-0B40-8BB4-DC0ABEB08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B864F-A2A5-1B4C-9586-22EDF0E4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275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468908073_a6d2e240c9_k.jpg">
            <a:extLst>
              <a:ext uri="{FF2B5EF4-FFF2-40B4-BE49-F238E27FC236}">
                <a16:creationId xmlns:a16="http://schemas.microsoft.com/office/drawing/2014/main" id="{7E2E6299-AEC3-544D-B674-3A8EAED2B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53E3B7-3D48-2F49-99AC-B7755D6CB11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234C93-2238-D14F-92E9-94CC3CB9341F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91F5-A3A2-AA46-B4C3-AC0ECAC534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32463" y="6015038"/>
            <a:ext cx="1857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pic>
        <p:nvPicPr>
          <p:cNvPr id="9" name="Picture 3" descr="s4b282c2015.png">
            <a:extLst>
              <a:ext uri="{FF2B5EF4-FFF2-40B4-BE49-F238E27FC236}">
                <a16:creationId xmlns:a16="http://schemas.microsoft.com/office/drawing/2014/main" id="{D2589F8F-9E38-484D-81E0-20FBCD63BF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018589-E1F5-7346-885A-EB2B985D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5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3734603791_87ba8475ca_o.jpg">
            <a:extLst>
              <a:ext uri="{FF2B5EF4-FFF2-40B4-BE49-F238E27FC236}">
                <a16:creationId xmlns:a16="http://schemas.microsoft.com/office/drawing/2014/main" id="{E77BE962-0BFE-5C4B-89FB-3B486E8D22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C7108-0135-6447-A450-C4951534F2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BA166D-9B34-2840-A504-DF49F32681BE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5C824A16-1FFC-9447-91A2-5E29DDD0F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431D6C-1F1F-0D46-BA93-7A2AC507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81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19467264904_bdb80a731c_o.jpg">
            <a:extLst>
              <a:ext uri="{FF2B5EF4-FFF2-40B4-BE49-F238E27FC236}">
                <a16:creationId xmlns:a16="http://schemas.microsoft.com/office/drawing/2014/main" id="{218D71B7-5DEB-D64E-B374-3C99D30B5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B7B77C-F3F3-A24D-BE18-ADC193FB7218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A66AA-1BA8-944D-9CC2-9E9430CCF79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5EB64215-FEB7-3048-A245-DF48061DE0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3CE8F6A-7A4B-A846-825E-E46B7DA7CE91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7D7A0556-00C3-3D44-A9D6-EC08C577FB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63E03F-3048-1246-B3C0-5DB730C7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537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MOA Evening-032.jpg">
            <a:extLst>
              <a:ext uri="{FF2B5EF4-FFF2-40B4-BE49-F238E27FC236}">
                <a16:creationId xmlns:a16="http://schemas.microsoft.com/office/drawing/2014/main" id="{BF0FB2EE-3DA3-E144-B61C-A6C77BE2CA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BCD6C1-0A3A-2E49-BECD-658ABF4BB292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D78A4A-DE26-F34F-BE4A-FD0BA7CF9C9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948CE5A-A15F-3C43-A8B0-98A2214F84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64BF229-5D46-9146-ABF6-3E022F12FB9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A4F131B-37D6-094E-B94D-D3E452E2CD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E8C08B-A92D-E946-AEAC-6B3D60A7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121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5646EFC0-A235-1A4D-9310-D6173097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23F8D1-4D09-A742-A675-B752B9B6FEA9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462495-F506-D04A-A837-31DE743A87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B25E7803-987B-654E-8B14-3FBCD8A8D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1F2E9A7-3682-0A44-9260-F51464DEE53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D920A11-BE16-DC4A-BEE9-DAE58F156D57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F8EB83-3D6D-DF46-8002-EF5F1C70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67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4b282c2015.png">
            <a:extLst>
              <a:ext uri="{FF2B5EF4-FFF2-40B4-BE49-F238E27FC236}">
                <a16:creationId xmlns:a16="http://schemas.microsoft.com/office/drawing/2014/main" id="{BE35A530-EC03-604F-85AB-5083EB70F3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D71B9A5-42B8-A943-A2E2-A38DAD565A63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BDA7D734-BA60-C042-BE0F-86E0AEA7AA42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C6DE5-6CEF-9440-B1A6-ABD0F75D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312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014_logo_only_reverse.png">
            <a:extLst>
              <a:ext uri="{FF2B5EF4-FFF2-40B4-BE49-F238E27FC236}">
                <a16:creationId xmlns:a16="http://schemas.microsoft.com/office/drawing/2014/main" id="{CE7E4067-49DE-2745-A17C-89130E6B77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86B4E7D-7FEB-8A4D-96D8-494D2593E94C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33A4878-B106-B94B-A5E4-7D96EA644603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662863F-E41E-224A-97FD-6D968AD1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3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90" r:id="rId1"/>
    <p:sldLayoutId id="2147485191" r:id="rId2"/>
    <p:sldLayoutId id="2147485192" r:id="rId3"/>
    <p:sldLayoutId id="2147485193" r:id="rId4"/>
    <p:sldLayoutId id="2147485194" r:id="rId5"/>
    <p:sldLayoutId id="2147485195" r:id="rId6"/>
    <p:sldLayoutId id="2147485196" r:id="rId7"/>
    <p:sldLayoutId id="2147485197" r:id="rId8"/>
    <p:sldLayoutId id="2147485198" r:id="rId9"/>
    <p:sldLayoutId id="2147485199" r:id="rId10"/>
    <p:sldLayoutId id="2147485200" r:id="rId11"/>
    <p:sldLayoutId id="2147485201" r:id="rId12"/>
    <p:sldLayoutId id="2147485202" r:id="rId13"/>
    <p:sldLayoutId id="2147485203" r:id="rId14"/>
    <p:sldLayoutId id="2147485204" r:id="rId15"/>
    <p:sldLayoutId id="2147485205" r:id="rId16"/>
    <p:sldLayoutId id="2147485206" r:id="rId17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424F13-5DBB-FC4B-8CBE-E228E86C7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ea typeface="ＭＳ Ｐゴシック" charset="-128"/>
              </a:rPr>
              <a:t>CHBE 552 Project</a:t>
            </a:r>
            <a:br>
              <a:rPr lang="en-US" sz="1800" dirty="0">
                <a:ea typeface="ＭＳ Ｐゴシック" charset="-128"/>
              </a:rPr>
            </a:br>
            <a:r>
              <a:rPr lang="en-US" sz="1400" b="0" i="0" dirty="0">
                <a:solidFill>
                  <a:srgbClr val="0D0D0D"/>
                </a:solidFill>
                <a:effectLst/>
                <a:latin typeface="+mj-lt"/>
              </a:rPr>
              <a:t>Comparison of the Simplex Optimization Method with the Gauss-Newton Method for Parameter Estimation in Algebraic Models</a:t>
            </a:r>
            <a:endParaRPr lang="en-US" sz="18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0EB588F-01CE-F4BA-A5FE-5B92661932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3577" y="3347157"/>
            <a:ext cx="5430203" cy="321394"/>
          </a:xfrm>
        </p:spPr>
        <p:txBody>
          <a:bodyPr/>
          <a:lstStyle/>
          <a:p>
            <a:r>
              <a:rPr lang="en-US" dirty="0"/>
              <a:t>Jincong Li </a:t>
            </a:r>
          </a:p>
          <a:p>
            <a:r>
              <a:rPr lang="en-US" dirty="0"/>
              <a:t>April 7th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Bootstrap Method Overview:</a:t>
            </a:r>
          </a:p>
          <a:p>
            <a:pPr marL="825750" lvl="2" indent="-285750"/>
            <a:r>
              <a:rPr lang="en-US" altLang="en-US" dirty="0"/>
              <a:t>A statistical tool to estimate the distribution of a statistic (e.g., mean, variance) from data.</a:t>
            </a:r>
          </a:p>
          <a:p>
            <a:pPr marL="825750" lvl="2" indent="-285750"/>
            <a:r>
              <a:rPr lang="en-US" altLang="en-US" dirty="0"/>
              <a:t>Involves sampling with replacement to create many "bootstrap samples."</a:t>
            </a:r>
          </a:p>
          <a:p>
            <a:pPr marL="825750" lvl="2" indent="-285750"/>
            <a:r>
              <a:rPr lang="en-US" altLang="en-US" dirty="0"/>
              <a:t>Computes the statistic for each bootstrap sample to generate a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Key Steps:</a:t>
            </a:r>
          </a:p>
          <a:p>
            <a:pPr marL="825750" lvl="2" indent="-285750"/>
            <a:r>
              <a:rPr lang="en-US" altLang="en-US" dirty="0"/>
              <a:t>Resampling: Randomly sample with replacement from the original data to create bootstrap samples.</a:t>
            </a:r>
          </a:p>
          <a:p>
            <a:pPr marL="825750" lvl="2" indent="-285750"/>
            <a:r>
              <a:rPr lang="en-US" altLang="en-US" dirty="0"/>
              <a:t>Computation: Calculate the statistic of interest for each bootstrap sample.</a:t>
            </a:r>
          </a:p>
          <a:p>
            <a:pPr marL="825750" lvl="2" indent="-285750"/>
            <a:r>
              <a:rPr lang="en-US" altLang="en-US" dirty="0"/>
              <a:t>Repetition: Repeat the resampling and computation steps many times to build a distribution.</a:t>
            </a:r>
          </a:p>
          <a:p>
            <a:pPr marL="825750" lvl="2" indent="-285750"/>
            <a:r>
              <a:rPr lang="en-US" altLang="en-US" dirty="0"/>
              <a:t>Estimation: Use the distribution to estimate confidence intervals or variance of the statistic.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Nelder</a:t>
            </a:r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-Mead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773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ChangeArrowheads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parameters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𝒕</m:t>
                    </m:r>
                  </m:oMath>
                </a14:m>
                <a:r>
                  <a:rPr lang="en-US" altLang="en-US" b="1" dirty="0"/>
                  <a:t>) of the adsorption model (equation 1) of [1]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∗ </m:t>
                    </m:r>
                    <m:f>
                      <m:f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𝒑</m:t>
                        </m:r>
                      </m:num>
                      <m:den>
                        <m:sSup>
                          <m:sSupPr>
                            <m:ctrlPr>
                              <a:rPr lang="en-US" alt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+</m:t>
                                </m:r>
                                <m:sSup>
                                  <m:sSupPr>
                                    <m:ctrlP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d>
                                      <m:dPr>
                                        <m:ctrlP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𝒌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∗ 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𝒑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p>
                                </m:sSup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altLang="en-US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sup>
                            <m:f>
                              <m:fPr>
                                <m:ctrlP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altLang="en-US" b="1" dirty="0"/>
              </a:p>
              <a:p>
                <a:pPr marL="825750" lvl="2" indent="-285750"/>
                <a:endParaRPr lang="en-US" altLang="en-US" b="1" dirty="0"/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amount adsorbed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b="1" dirty="0"/>
                  <a:t>: </a:t>
                </a:r>
                <a:r>
                  <a:rPr lang="en-US" altLang="en-US" dirty="0"/>
                  <a:t>saturation amount adsorbed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equilibrium constant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pressure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𝒕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b="1" dirty="0"/>
                  <a:t>: </a:t>
                </a:r>
                <a:r>
                  <a:rPr lang="en-US" altLang="en-US" dirty="0"/>
                  <a:t>parameter that characterizes the system heterogeneity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95 % confidence interval of the parameters</a:t>
                </a:r>
              </a:p>
              <a:p>
                <a:endParaRPr lang="en-CA" altLang="en-US" dirty="0"/>
              </a:p>
            </p:txBody>
          </p:sp>
        </mc:Choice>
        <mc:Fallback xmlns="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1432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1: Adsorption of 1,2 </a:t>
            </a:r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Dichloropropane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984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899592" y="4227934"/>
            <a:ext cx="6365294" cy="144016"/>
          </a:xfrm>
        </p:spPr>
        <p:txBody>
          <a:bodyPr/>
          <a:lstStyle/>
          <a:p>
            <a:r>
              <a:rPr lang="en-CA" altLang="en-US" sz="800" dirty="0"/>
              <a:t>Figure 1: Raw Data for Problem [1]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1: Adsorption of 1,2 </a:t>
            </a:r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Dichloropropane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44AB8-A586-1489-0026-75D4B3153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003059"/>
            <a:ext cx="8100392" cy="313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71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464136" y="843558"/>
            <a:ext cx="2260838" cy="17281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Result</a:t>
            </a:r>
          </a:p>
          <a:p>
            <a:pPr marL="825750" lvl="2" indent="-285750"/>
            <a:r>
              <a:rPr lang="en-US" altLang="en-US" dirty="0"/>
              <a:t>By GN-M:</a:t>
            </a:r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lvl="2" indent="0">
              <a:buNone/>
            </a:pPr>
            <a:endParaRPr lang="en-US" altLang="en-US" b="1" dirty="0"/>
          </a:p>
          <a:p>
            <a:endParaRPr lang="en-US" altLang="en-US" b="1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1: Adsorption of 1,2 </a:t>
            </a:r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Dichloropropane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14B03B-FCAB-9146-1C7A-06CD126A1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673" y="1228363"/>
            <a:ext cx="3854082" cy="1837179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BAC01C9-9E1D-E644-12AD-C3639A28F74D}"/>
              </a:ext>
            </a:extLst>
          </p:cNvPr>
          <p:cNvSpPr txBox="1">
            <a:spLocks noChangeArrowheads="1"/>
          </p:cNvSpPr>
          <p:nvPr/>
        </p:nvSpPr>
        <p:spPr>
          <a:xfrm>
            <a:off x="4291107" y="846466"/>
            <a:ext cx="22608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1pPr>
            <a:lvl2pPr marL="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2pPr>
            <a:lvl3pPr marL="54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3pPr>
            <a:lvl4pPr marL="90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4pPr>
            <a:lvl5pPr marL="1260000" indent="-180000" algn="l" defTabSz="457200" rtl="0" eaLnBrk="0" fontAlgn="base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Validation</a:t>
            </a:r>
          </a:p>
          <a:p>
            <a:pPr marL="825750" lvl="2" indent="-285750"/>
            <a:endParaRPr lang="en-US" altLang="en-US" b="1" dirty="0"/>
          </a:p>
          <a:p>
            <a:endParaRPr lang="en-US" altLang="en-US" b="1" dirty="0"/>
          </a:p>
          <a:p>
            <a:endParaRPr lang="en-CA" alt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489AAC6-AC71-A378-0EAD-2EB1A27AE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318338"/>
              </p:ext>
            </p:extLst>
          </p:nvPr>
        </p:nvGraphicFramePr>
        <p:xfrm>
          <a:off x="164103" y="1419622"/>
          <a:ext cx="3922124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772">
                  <a:extLst>
                    <a:ext uri="{9D8B030D-6E8A-4147-A177-3AD203B41FA5}">
                      <a16:colId xmlns:a16="http://schemas.microsoft.com/office/drawing/2014/main" val="3508615648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045998729"/>
                    </a:ext>
                  </a:extLst>
                </a:gridCol>
                <a:gridCol w="1179709">
                  <a:extLst>
                    <a:ext uri="{9D8B030D-6E8A-4147-A177-3AD203B41FA5}">
                      <a16:colId xmlns:a16="http://schemas.microsoft.com/office/drawing/2014/main" val="4207675948"/>
                    </a:ext>
                  </a:extLst>
                </a:gridCol>
                <a:gridCol w="980531">
                  <a:extLst>
                    <a:ext uri="{9D8B030D-6E8A-4147-A177-3AD203B41FA5}">
                      <a16:colId xmlns:a16="http://schemas.microsoft.com/office/drawing/2014/main" val="3757258510"/>
                    </a:ext>
                  </a:extLst>
                </a:gridCol>
              </a:tblGrid>
              <a:tr h="251440">
                <a:tc>
                  <a:txBody>
                    <a:bodyPr/>
                    <a:lstStyle/>
                    <a:p>
                      <a:r>
                        <a:rPr lang="en-US" sz="1200" b="0" dirty="0"/>
                        <a:t>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q_sat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k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407959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4.31 ± 0.19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17.73 ± 5.73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0.46 ± 0.05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802774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5.2 ± 0.56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7.99 ± 2.6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0.37 ± 0.05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7715333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4.56 ± 1.09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1.72 ± 0.41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0.38 ± 0.07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581852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423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6.77 ± 6.75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0.8 ± 0.23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0.28 ± 0.13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0968226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473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4.41 ± 12.2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0.27 ± 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 ± 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15678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A2E2300-8322-A6CA-9407-01CFE08F7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499077"/>
              </p:ext>
            </p:extLst>
          </p:nvPr>
        </p:nvGraphicFramePr>
        <p:xfrm>
          <a:off x="146820" y="3488529"/>
          <a:ext cx="7737548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736">
                  <a:extLst>
                    <a:ext uri="{9D8B030D-6E8A-4147-A177-3AD203B41FA5}">
                      <a16:colId xmlns:a16="http://schemas.microsoft.com/office/drawing/2014/main" val="3508615648"/>
                    </a:ext>
                  </a:extLst>
                </a:gridCol>
                <a:gridCol w="1136456">
                  <a:extLst>
                    <a:ext uri="{9D8B030D-6E8A-4147-A177-3AD203B41FA5}">
                      <a16:colId xmlns:a16="http://schemas.microsoft.com/office/drawing/2014/main" val="1045998729"/>
                    </a:ext>
                  </a:extLst>
                </a:gridCol>
                <a:gridCol w="1329900">
                  <a:extLst>
                    <a:ext uri="{9D8B030D-6E8A-4147-A177-3AD203B41FA5}">
                      <a16:colId xmlns:a16="http://schemas.microsoft.com/office/drawing/2014/main" val="4207675948"/>
                    </a:ext>
                  </a:extLst>
                </a:gridCol>
                <a:gridCol w="1105364">
                  <a:extLst>
                    <a:ext uri="{9D8B030D-6E8A-4147-A177-3AD203B41FA5}">
                      <a16:colId xmlns:a16="http://schemas.microsoft.com/office/drawing/2014/main" val="3757258510"/>
                    </a:ext>
                  </a:extLst>
                </a:gridCol>
                <a:gridCol w="1105364">
                  <a:extLst>
                    <a:ext uri="{9D8B030D-6E8A-4147-A177-3AD203B41FA5}">
                      <a16:colId xmlns:a16="http://schemas.microsoft.com/office/drawing/2014/main" val="1060541863"/>
                    </a:ext>
                  </a:extLst>
                </a:gridCol>
                <a:gridCol w="1105364">
                  <a:extLst>
                    <a:ext uri="{9D8B030D-6E8A-4147-A177-3AD203B41FA5}">
                      <a16:colId xmlns:a16="http://schemas.microsoft.com/office/drawing/2014/main" val="4075472027"/>
                    </a:ext>
                  </a:extLst>
                </a:gridCol>
                <a:gridCol w="1105364">
                  <a:extLst>
                    <a:ext uri="{9D8B030D-6E8A-4147-A177-3AD203B41FA5}">
                      <a16:colId xmlns:a16="http://schemas.microsoft.com/office/drawing/2014/main" val="892047226"/>
                    </a:ext>
                  </a:extLst>
                </a:gridCol>
              </a:tblGrid>
              <a:tr h="251440">
                <a:tc>
                  <a:txBody>
                    <a:bodyPr/>
                    <a:lstStyle/>
                    <a:p>
                      <a:r>
                        <a:rPr lang="en-US" sz="1200" b="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q_sat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CI for q_sat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Ci for 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CI for 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407959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4.31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17.81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[4.25  4.47]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[16.21 20.28]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[0.43  0.47]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802774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5.58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 9.99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[5.21 5.29]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[7.82 9.2 ]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[0.36 0.36]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715333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373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5.68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2.1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[5.65 5.68]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[1.98 2.21]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[0.32 0.33]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0581852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423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5.77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0.74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[5.38 5.85]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[0.73 0.78]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[0.3  0.31]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968226"/>
                  </a:ext>
                </a:extLst>
              </a:tr>
              <a:tr h="227819">
                <a:tc>
                  <a:txBody>
                    <a:bodyPr/>
                    <a:lstStyle/>
                    <a:p>
                      <a:r>
                        <a:rPr lang="en-US" sz="1200" b="0" dirty="0"/>
                        <a:t>473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2.92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/>
                        <a:t>0.3</a:t>
                      </a:r>
                      <a:endParaRPr lang="en-US" sz="1200" b="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0.35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[2.82 2.99]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[0.26 0.32]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/>
                        <a:t>[0.34 0.37]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15678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B2DD44B-C455-0AB8-5E4E-640E482F5A5E}"/>
              </a:ext>
            </a:extLst>
          </p:cNvPr>
          <p:cNvSpPr txBox="1"/>
          <p:nvPr/>
        </p:nvSpPr>
        <p:spPr>
          <a:xfrm>
            <a:off x="395536" y="3060705"/>
            <a:ext cx="1955866" cy="361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25750" lvl="2" indent="-28575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500" dirty="0">
                <a:latin typeface="+mn-lt"/>
              </a:rPr>
              <a:t>By NMA: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9517E8-9D9D-98B9-4402-26E325A3C579}"/>
              </a:ext>
            </a:extLst>
          </p:cNvPr>
          <p:cNvSpPr/>
          <p:nvPr/>
        </p:nvSpPr>
        <p:spPr>
          <a:xfrm>
            <a:off x="4269673" y="2242582"/>
            <a:ext cx="2678591" cy="504056"/>
          </a:xfrm>
          <a:prstGeom prst="rect">
            <a:avLst/>
          </a:prstGeom>
          <a:noFill/>
          <a:ln w="9525">
            <a:solidFill>
              <a:schemeClr val="tx1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3113F8-0C1E-2B36-8D0D-CFBE4251A213}"/>
              </a:ext>
            </a:extLst>
          </p:cNvPr>
          <p:cNvSpPr/>
          <p:nvPr/>
        </p:nvSpPr>
        <p:spPr>
          <a:xfrm>
            <a:off x="4269672" y="2737243"/>
            <a:ext cx="2678591" cy="323462"/>
          </a:xfrm>
          <a:prstGeom prst="rect">
            <a:avLst/>
          </a:prstGeom>
          <a:noFill/>
          <a:ln w="9525">
            <a:solidFill>
              <a:schemeClr val="accent6">
                <a:lumMod val="9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027A72F-29E4-1CFB-4F00-FD7026782DBF}"/>
              </a:ext>
            </a:extLst>
          </p:cNvPr>
          <p:cNvCxnSpPr>
            <a:cxnSpLocks/>
          </p:cNvCxnSpPr>
          <p:nvPr/>
        </p:nvCxnSpPr>
        <p:spPr>
          <a:xfrm>
            <a:off x="4086227" y="1707654"/>
            <a:ext cx="183445" cy="534928"/>
          </a:xfrm>
          <a:prstGeom prst="line">
            <a:avLst/>
          </a:prstGeom>
          <a:ln w="95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CEF05D-8156-3522-BC77-37BF6682EB72}"/>
              </a:ext>
            </a:extLst>
          </p:cNvPr>
          <p:cNvCxnSpPr>
            <a:cxnSpLocks/>
          </p:cNvCxnSpPr>
          <p:nvPr/>
        </p:nvCxnSpPr>
        <p:spPr>
          <a:xfrm>
            <a:off x="4077586" y="2507960"/>
            <a:ext cx="192085" cy="238678"/>
          </a:xfrm>
          <a:prstGeom prst="line">
            <a:avLst/>
          </a:prstGeom>
          <a:ln w="95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2C954AC-9332-23FF-E6FE-7AE31F4EE8C0}"/>
              </a:ext>
            </a:extLst>
          </p:cNvPr>
          <p:cNvCxnSpPr>
            <a:cxnSpLocks/>
          </p:cNvCxnSpPr>
          <p:nvPr/>
        </p:nvCxnSpPr>
        <p:spPr>
          <a:xfrm flipV="1">
            <a:off x="164103" y="3065542"/>
            <a:ext cx="4105568" cy="1519669"/>
          </a:xfrm>
          <a:prstGeom prst="line">
            <a:avLst/>
          </a:prstGeom>
          <a:ln w="95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0A6214C-EAAB-2071-2277-A841C9B27126}"/>
              </a:ext>
            </a:extLst>
          </p:cNvPr>
          <p:cNvCxnSpPr>
            <a:cxnSpLocks/>
          </p:cNvCxnSpPr>
          <p:nvPr/>
        </p:nvCxnSpPr>
        <p:spPr>
          <a:xfrm>
            <a:off x="6948263" y="3060705"/>
            <a:ext cx="936105" cy="1524506"/>
          </a:xfrm>
          <a:prstGeom prst="line">
            <a:avLst/>
          </a:prstGeom>
          <a:ln w="95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91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ChangeArrowheads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parameters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n-US" altLang="en-US" b="1" dirty="0"/>
                  <a:t>) in equation (3) of [2]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en-US" b="1" dirty="0"/>
                  <a:t>Object equation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CA" altLang="en-US" b="1" i="1" dirty="0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CA" altLang="en-US" b="1" dirty="0"/>
                  <a:t> </a:t>
                </a:r>
                <a:r>
                  <a:rPr lang="en-CA" altLang="en-US" dirty="0"/>
                  <a:t>is the conversion of acetic acid</a:t>
                </a:r>
              </a:p>
              <a:p>
                <a:pPr marL="825750" lvl="2" indent="-285750"/>
                <a14:m>
                  <m:oMath xmlns:m="http://schemas.openxmlformats.org/officeDocument/2006/math">
                    <m:f>
                      <m:f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r>
                  <a:rPr lang="en-CA" altLang="en-US" dirty="0"/>
                  <a:t> is the </a:t>
                </a:r>
                <a:r>
                  <a:rPr lang="en-US" altLang="en-US" dirty="0"/>
                  <a:t>catalyst mass/acetic acid molar flow rate into the reactor ratio</a:t>
                </a:r>
                <a:endParaRPr lang="en-CA" alt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95 % confidence interval of the parameters</a:t>
                </a:r>
              </a:p>
            </p:txBody>
          </p:sp>
        </mc:Choice>
        <mc:Fallback xmlns="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1432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2:  MnO2-Catalyzed Acetic Acid Oxidation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CF0449-B2F0-AB7D-7283-3155102BA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77380"/>
            <a:ext cx="3656328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2:  MnO2-Catalyzed Acetic Acid Oxidation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85B3EE-509F-F631-46C5-B9E80F154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915566"/>
            <a:ext cx="7884368" cy="352833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957F931-AFDA-63F5-E74D-B0956A145E6E}"/>
              </a:ext>
            </a:extLst>
          </p:cNvPr>
          <p:cNvSpPr/>
          <p:nvPr/>
        </p:nvSpPr>
        <p:spPr>
          <a:xfrm>
            <a:off x="395536" y="1779662"/>
            <a:ext cx="4824536" cy="7200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78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2:  MnO2-Catalyzed Acetic Acid Oxidation</a:t>
            </a:r>
            <a:endParaRPr lang="en-US" dirty="0"/>
          </a:p>
        </p:txBody>
      </p:sp>
      <p:pic>
        <p:nvPicPr>
          <p:cNvPr id="4" name="Picture 3" descr="A graph with a red line&#10;&#10;Description automatically generated">
            <a:extLst>
              <a:ext uri="{FF2B5EF4-FFF2-40B4-BE49-F238E27FC236}">
                <a16:creationId xmlns:a16="http://schemas.microsoft.com/office/drawing/2014/main" id="{F4992310-1813-D597-596F-ACB9B563D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1275606"/>
            <a:ext cx="4968552" cy="3726414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00948F86-E43B-2C8E-0660-ED1EF8337076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395536" y="915566"/>
            <a:ext cx="3240360" cy="372641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Result</a:t>
            </a:r>
          </a:p>
          <a:p>
            <a:pPr marL="825750" lvl="2" indent="-285750"/>
            <a:r>
              <a:rPr lang="en-US" altLang="en-US" dirty="0"/>
              <a:t>By GN-M:</a:t>
            </a:r>
          </a:p>
          <a:p>
            <a:pPr marL="825750" lvl="2" indent="-285750"/>
            <a:r>
              <a:rPr lang="pl-PL" altLang="en-US" dirty="0"/>
              <a:t>k1, k2 ,k3 = [1.16 0.88 0.61]</a:t>
            </a:r>
          </a:p>
          <a:p>
            <a:pPr marL="825750" lvl="2" indent="-285750"/>
            <a:r>
              <a:rPr lang="pl-PL" altLang="en-US" dirty="0"/>
              <a:t>CI_k1 = [ 0.72  1.59]</a:t>
            </a:r>
          </a:p>
          <a:p>
            <a:pPr marL="825750" lvl="2" indent="-285750"/>
            <a:r>
              <a:rPr lang="pl-PL" altLang="en-US" dirty="0"/>
              <a:t>CI_k2 = [-5.63  7.39]</a:t>
            </a:r>
          </a:p>
          <a:p>
            <a:pPr marL="825750" lvl="2" indent="-285750"/>
            <a:r>
              <a:rPr lang="pl-PL" altLang="en-US" dirty="0"/>
              <a:t>CI_k3 = [-0.88  2.1 ]</a:t>
            </a:r>
            <a:endParaRPr lang="en-US" altLang="en-US" dirty="0"/>
          </a:p>
          <a:p>
            <a:pPr marL="825750" lvl="2" indent="-285750"/>
            <a:r>
              <a:rPr lang="en-US" altLang="en-US" dirty="0"/>
              <a:t>By NMA:</a:t>
            </a:r>
          </a:p>
          <a:p>
            <a:pPr marL="285750" lvl="1" indent="-285750"/>
            <a:r>
              <a:rPr lang="en-US" altLang="en-US" dirty="0"/>
              <a:t>Validation:</a:t>
            </a:r>
          </a:p>
          <a:p>
            <a:pPr marL="285750" lvl="1" indent="-285750"/>
            <a:endParaRPr lang="pl-PL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marL="825750" lvl="2" indent="-285750"/>
            <a:endParaRPr lang="en-US" altLang="en-US" dirty="0"/>
          </a:p>
          <a:p>
            <a:pPr lvl="2" indent="0">
              <a:buNone/>
            </a:pPr>
            <a:endParaRPr lang="en-US" altLang="en-US" b="1" dirty="0"/>
          </a:p>
          <a:p>
            <a:endParaRPr lang="en-US" altLang="en-US" b="1" dirty="0"/>
          </a:p>
          <a:p>
            <a:endParaRPr lang="en-CA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59297F-D386-68B2-FC16-3391B3B1E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3384505"/>
            <a:ext cx="3258003" cy="12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79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 hidden="1">
            <a:extLst>
              <a:ext uri="{FF2B5EF4-FFF2-40B4-BE49-F238E27FC236}">
                <a16:creationId xmlns:a16="http://schemas.microsoft.com/office/drawing/2014/main" id="{EACCBCCE-A5DE-6444-8D53-658B447B7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939902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Gauss-Newton Method with Marquardt’s Modification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 err="1"/>
              <a:t>Nelder</a:t>
            </a:r>
            <a:r>
              <a:rPr lang="en-US" altLang="en-US" b="1" dirty="0"/>
              <a:t>-Mead Algorithm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Problem 1: Adsorption of 1,2 </a:t>
            </a:r>
            <a:r>
              <a:rPr lang="en-US" altLang="en-US" b="1" dirty="0" err="1"/>
              <a:t>Dichloropropane</a:t>
            </a:r>
            <a:endParaRPr lang="en-US" alt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Problem 2:  MnO2-Catalyzed Acetic Acid Oxidation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Outline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Gauss-Newton Method for Non-Linear Least Squares:</a:t>
            </a:r>
          </a:p>
          <a:p>
            <a:pPr marL="825750" lvl="2" indent="-285750"/>
            <a:r>
              <a:rPr lang="en-US" altLang="en-US" dirty="0"/>
              <a:t>Aim: Minimize sum of squared differences between observed data and model predictions.</a:t>
            </a:r>
          </a:p>
          <a:p>
            <a:pPr marL="825750" lvl="2" indent="-285750"/>
            <a:r>
              <a:rPr lang="en-US" altLang="en-US" dirty="0"/>
              <a:t>Application: Parameter estimation in models linearizable with respect to parameters.</a:t>
            </a:r>
          </a:p>
          <a:p>
            <a:pPr marL="825750" lvl="2" indent="-285750"/>
            <a:r>
              <a:rPr lang="en-US" altLang="en-US" dirty="0"/>
              <a:t>Iterative Approach: Refines parameter estimates to reduce discrepancy between observed and predicted values.</a:t>
            </a:r>
          </a:p>
          <a:p>
            <a:pPr marL="825750" lvl="2" indent="-285750"/>
            <a:r>
              <a:rPr lang="en-US" altLang="en-US" dirty="0"/>
              <a:t>Update Formula:  where J is the Jacobian matrix and r is the residuals vector.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7C8"/>
                </a:solidFill>
                <a:ea typeface="ＭＳ Ｐゴシック" charset="-128"/>
              </a:rPr>
              <a:t>Gauss-Newton Method with Marquardt’s Modification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F5B97-3569-8A65-FE66-53A47829B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3723878"/>
            <a:ext cx="2591162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1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dirty="0"/>
              <a:t>Marquardt’s Modification (Levenberg-Marquardt Algorithm):</a:t>
            </a:r>
          </a:p>
          <a:p>
            <a:pPr marL="825750" lvl="2" indent="-285750"/>
            <a:r>
              <a:rPr lang="en-CA" altLang="en-US" dirty="0"/>
              <a:t>Enhancement of Gauss-Newton method, introducing a damping factor </a:t>
            </a:r>
            <a:r>
              <a:rPr lang="el-GR" altLang="en-US" dirty="0"/>
              <a:t>λ </a:t>
            </a:r>
            <a:r>
              <a:rPr lang="en-CA" altLang="en-US" dirty="0"/>
              <a:t>for robustness.</a:t>
            </a:r>
          </a:p>
          <a:p>
            <a:pPr marL="825750" lvl="2" indent="-285750"/>
            <a:r>
              <a:rPr lang="en-CA" altLang="en-US" dirty="0"/>
              <a:t>Improves convergence, especially when the Jacobian is near singular or not invertible.</a:t>
            </a:r>
          </a:p>
          <a:p>
            <a:pPr marL="825750" lvl="2" indent="-285750"/>
            <a:r>
              <a:rPr lang="en-CA" altLang="en-US" dirty="0"/>
              <a:t>Combined Approach: Acts like gradient descent with high </a:t>
            </a:r>
            <a:r>
              <a:rPr lang="el-GR" altLang="en-US" dirty="0"/>
              <a:t>λ </a:t>
            </a:r>
            <a:r>
              <a:rPr lang="en-CA" altLang="en-US" dirty="0"/>
              <a:t>and like Gauss-Newton with low </a:t>
            </a:r>
            <a:r>
              <a:rPr lang="el-GR" altLang="en-US" dirty="0"/>
              <a:t>λ.</a:t>
            </a:r>
          </a:p>
          <a:p>
            <a:pPr marL="825750" lvl="2" indent="-285750"/>
            <a:r>
              <a:rPr lang="en-CA" altLang="en-US" dirty="0"/>
              <a:t>Modified Update Formula: </a:t>
            </a:r>
            <a:r>
              <a:rPr lang="en-US" altLang="en-US" dirty="0"/>
              <a:t>adding flexibility to step size and direction.</a:t>
            </a:r>
          </a:p>
          <a:p>
            <a:pPr marL="825750" lvl="2" indent="-285750"/>
            <a:r>
              <a:rPr lang="en-US" altLang="en-US" dirty="0"/>
              <a:t>Goal: Achieve balance between speed (Gauss-Newton) and stability (gradient descent) in parameter estimation.</a:t>
            </a:r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7C8"/>
                </a:solidFill>
                <a:ea typeface="ＭＳ Ｐゴシック" charset="-128"/>
              </a:rPr>
              <a:t>Gauss-Newton Method with Marquardt’s Modification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4B498A-CEA1-95C0-F291-096A348C0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4133510"/>
            <a:ext cx="3172268" cy="4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342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Computing Confidence Intervals for Parameter Estimates:</a:t>
            </a:r>
          </a:p>
          <a:p>
            <a:pPr marL="825750" lvl="2" indent="-285750"/>
            <a:r>
              <a:rPr lang="en-US" altLang="en-US" dirty="0"/>
              <a:t>Covariance Matrix Calculation:</a:t>
            </a:r>
          </a:p>
          <a:p>
            <a:pPr marL="1185750" lvl="3" indent="-285750"/>
            <a:r>
              <a:rPr lang="en-US" altLang="en-US" dirty="0"/>
              <a:t>Derived from the inverse of the Hessian matrix, approximated by J^T*J, where J is the Jacobian matrix.</a:t>
            </a:r>
          </a:p>
          <a:p>
            <a:pPr marL="1185750" lvl="3" indent="-285750"/>
            <a:r>
              <a:rPr lang="en-US" altLang="en-US" dirty="0"/>
              <a:t>Use the pseudo-inverse in cases of singularity for stability.</a:t>
            </a:r>
          </a:p>
          <a:p>
            <a:pPr marL="825750" lvl="2" indent="-285750"/>
            <a:r>
              <a:rPr lang="en-US" altLang="en-US" dirty="0"/>
              <a:t>Standard Errors of Estimates:</a:t>
            </a:r>
          </a:p>
          <a:p>
            <a:pPr marL="1185750" lvl="3" indent="-285750"/>
            <a:r>
              <a:rPr lang="en-US" altLang="en-US" dirty="0"/>
              <a:t>Calculated as the square root of the diagonal elements of the covariance matrix.</a:t>
            </a:r>
          </a:p>
          <a:p>
            <a:pPr marL="825750" lvl="2" indent="-285750"/>
            <a:r>
              <a:rPr lang="en-US" altLang="en-US" dirty="0"/>
              <a:t>Confidence Interval Calculation:</a:t>
            </a:r>
          </a:p>
          <a:p>
            <a:pPr marL="1185750" lvl="3" indent="-285750"/>
            <a:r>
              <a:rPr lang="en-US" altLang="en-US" dirty="0"/>
              <a:t>Confidence intervals are determined using the standard errors, a critical value from the t-distribution, and the degrees of freedom.</a:t>
            </a:r>
          </a:p>
          <a:p>
            <a:pPr marL="1185750" lvl="3" indent="-285750"/>
            <a:r>
              <a:rPr lang="en-US" altLang="en-US" dirty="0"/>
              <a:t>Formula: Estimate±(</a:t>
            </a:r>
            <a:r>
              <a:rPr lang="en-US" altLang="en-US" dirty="0" err="1"/>
              <a:t>t-critical×Standard</a:t>
            </a:r>
            <a:r>
              <a:rPr lang="en-US" altLang="en-US" dirty="0"/>
              <a:t> Error)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7C8"/>
                </a:solidFill>
                <a:ea typeface="ＭＳ Ｐゴシック" charset="-128"/>
              </a:rPr>
              <a:t>Gauss-Newton Method with Marquardt’s Modification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86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Direct search method for minimizing an objective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Suitable for non-linear, non-smooth functions without requiring derivatives.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Operates using a simplex (a polytope in higher dimensions) to represent candidate solutions.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Nelder</a:t>
            </a:r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-Mead Algorithm</a:t>
            </a:r>
          </a:p>
        </p:txBody>
      </p:sp>
    </p:spTree>
    <p:extLst>
      <p:ext uri="{BB962C8B-B14F-4D97-AF65-F5344CB8AC3E}">
        <p14:creationId xmlns:p14="http://schemas.microsoft.com/office/powerpoint/2010/main" val="1095752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Key Steps of the </a:t>
            </a:r>
            <a:r>
              <a:rPr lang="en-US" altLang="en-US" dirty="0" err="1"/>
              <a:t>Nelder</a:t>
            </a:r>
            <a:r>
              <a:rPr lang="en-US" altLang="en-US" dirty="0"/>
              <a:t>-Mead Method:</a:t>
            </a:r>
          </a:p>
          <a:p>
            <a:pPr marL="825750" lvl="2" indent="-285750"/>
            <a:r>
              <a:rPr lang="en-US" altLang="en-US" dirty="0"/>
              <a:t>Initialization: Generate an initial simplex around a starting point.</a:t>
            </a:r>
          </a:p>
          <a:p>
            <a:pPr marL="825750" lvl="2" indent="-285750"/>
            <a:r>
              <a:rPr lang="en-US" altLang="en-US" dirty="0"/>
              <a:t>Evaluation: Calculate the objective function at each simplex vertex.</a:t>
            </a:r>
          </a:p>
          <a:p>
            <a:pPr marL="825750" lvl="2" indent="-285750"/>
            <a:r>
              <a:rPr lang="en-US" altLang="en-US" dirty="0"/>
              <a:t>Transformation: Perform operations to update the simplex:</a:t>
            </a:r>
          </a:p>
          <a:p>
            <a:pPr marL="825750" lvl="2" indent="-285750"/>
            <a:r>
              <a:rPr lang="en-US" altLang="en-US" dirty="0"/>
              <a:t>Reflection: Reflect the worst point across the centroid if it improves.</a:t>
            </a:r>
          </a:p>
          <a:p>
            <a:pPr marL="825750" lvl="2" indent="-285750"/>
            <a:r>
              <a:rPr lang="en-US" altLang="en-US" dirty="0"/>
              <a:t>Expansion: Take a larger step if reflection finds a new best point.</a:t>
            </a:r>
          </a:p>
          <a:p>
            <a:pPr marL="825750" lvl="2" indent="-285750"/>
            <a:r>
              <a:rPr lang="en-US" altLang="en-US" dirty="0"/>
              <a:t>Contraction: Move the worst point closer to the centroid if reflection fails.</a:t>
            </a:r>
          </a:p>
          <a:p>
            <a:pPr marL="825750" lvl="2" indent="-285750"/>
            <a:r>
              <a:rPr lang="en-US" altLang="en-US" dirty="0"/>
              <a:t>Shrinkage: Reduce the simplex size around the best point for finer exploration.</a:t>
            </a:r>
          </a:p>
          <a:p>
            <a:pPr marL="825750" lvl="2" indent="-285750"/>
            <a:r>
              <a:rPr lang="en-US" altLang="en-US" dirty="0"/>
              <a:t>Termination: Repeat until reaching a stop condition (e.g., minimal objective function change, small simplex, maximum iterations).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Nelder</a:t>
            </a:r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-Mead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466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Advantages: Simple implementation, no need for derivative information, versatile across complex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Limitations: Potential for slow convergence or convergence to non-optimal points, especially in rugged landscapes or high dimensions.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Applications: Ideal for parameter estimation in models where gradient-based methods are inapplicable due to lack of derivatives or presence of many local minima.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Nelder</a:t>
            </a:r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-Mead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16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Advantages: Simple implementation, no need for derivative information, versatile across complex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Limitations: Potential for slow convergence or convergence to non-optimal points, especially in rugged landscapes or high dimensions.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Applications: Ideal for parameter estimation in models where gradient-based methods are inapplicable due to lack of derivatives or presence of many local minima.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Nelder</a:t>
            </a:r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-Mead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8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6628</TotalTime>
  <Words>1075</Words>
  <Application>Microsoft Office PowerPoint</Application>
  <PresentationFormat>On-screen Show (16:9)</PresentationFormat>
  <Paragraphs>182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ＭＳ Ｐゴシック</vt:lpstr>
      <vt:lpstr>Whitney Book</vt:lpstr>
      <vt:lpstr>Arial</vt:lpstr>
      <vt:lpstr>Calibri</vt:lpstr>
      <vt:lpstr>Cambria Math</vt:lpstr>
      <vt:lpstr>Office Theme</vt:lpstr>
      <vt:lpstr>CHBE 552 Project Comparison of the Simplex Optimization Method with the Gauss-Newton Method for Parameter Estimation in Algebraic Models</vt:lpstr>
      <vt:lpstr>Outline</vt:lpstr>
      <vt:lpstr>Gauss-Newton Method with Marquardt’s Modification</vt:lpstr>
      <vt:lpstr>Gauss-Newton Method with Marquardt’s Modification</vt:lpstr>
      <vt:lpstr>Gauss-Newton Method with Marquardt’s Modification</vt:lpstr>
      <vt:lpstr>Nelder-Mead Algorithm</vt:lpstr>
      <vt:lpstr>Nelder-Mead Algorithm</vt:lpstr>
      <vt:lpstr>Nelder-Mead Algorithm</vt:lpstr>
      <vt:lpstr>Nelder-Mead Algorithm</vt:lpstr>
      <vt:lpstr>Nelder-Mead Algorithm</vt:lpstr>
      <vt:lpstr>Problem 1: Adsorption of 1,2 Dichloropropane</vt:lpstr>
      <vt:lpstr>Problem 1: Adsorption of 1,2 Dichloropropane</vt:lpstr>
      <vt:lpstr>Problem 1: Adsorption of 1,2 Dichloropropane</vt:lpstr>
      <vt:lpstr>Problem 2:  MnO2-Catalyzed Acetic Acid Oxidation</vt:lpstr>
      <vt:lpstr>Problem 2:  MnO2-Catalyzed Acetic Acid Oxidation</vt:lpstr>
      <vt:lpstr>Problem 2:  MnO2-Catalyzed Acetic Acid Oxidation</vt:lpstr>
      <vt:lpstr>Click to edit Master title style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Conroy Li</dc:creator>
  <cp:keywords/>
  <dc:description/>
  <cp:lastModifiedBy>ljc2018@student.ubc.ca</cp:lastModifiedBy>
  <cp:revision>261</cp:revision>
  <cp:lastPrinted>2015-09-29T17:52:21Z</cp:lastPrinted>
  <dcterms:created xsi:type="dcterms:W3CDTF">2010-06-15T20:07:28Z</dcterms:created>
  <dcterms:modified xsi:type="dcterms:W3CDTF">2024-04-08T08:54:33Z</dcterms:modified>
  <cp:category/>
</cp:coreProperties>
</file>

<file path=docProps/thumbnail.jpeg>
</file>